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69" r:id="rId2"/>
    <p:sldId id="370" r:id="rId3"/>
    <p:sldId id="341" r:id="rId4"/>
    <p:sldId id="325" r:id="rId5"/>
    <p:sldId id="315" r:id="rId6"/>
    <p:sldId id="346" r:id="rId7"/>
    <p:sldId id="365" r:id="rId8"/>
    <p:sldId id="348" r:id="rId9"/>
    <p:sldId id="349" r:id="rId10"/>
    <p:sldId id="350" r:id="rId11"/>
    <p:sldId id="373" r:id="rId12"/>
    <p:sldId id="358" r:id="rId13"/>
    <p:sldId id="352" r:id="rId14"/>
    <p:sldId id="351" r:id="rId15"/>
    <p:sldId id="353" r:id="rId16"/>
    <p:sldId id="374" r:id="rId17"/>
    <p:sldId id="355" r:id="rId18"/>
    <p:sldId id="354" r:id="rId19"/>
    <p:sldId id="375" r:id="rId20"/>
    <p:sldId id="356" r:id="rId21"/>
    <p:sldId id="357" r:id="rId22"/>
    <p:sldId id="366" r:id="rId23"/>
    <p:sldId id="359" r:id="rId24"/>
    <p:sldId id="371" r:id="rId25"/>
    <p:sldId id="377" r:id="rId26"/>
    <p:sldId id="372" r:id="rId27"/>
    <p:sldId id="360" r:id="rId28"/>
    <p:sldId id="361" r:id="rId29"/>
    <p:sldId id="376" r:id="rId30"/>
    <p:sldId id="362" r:id="rId31"/>
    <p:sldId id="347" r:id="rId32"/>
    <p:sldId id="367" r:id="rId33"/>
    <p:sldId id="363" r:id="rId34"/>
    <p:sldId id="368" r:id="rId35"/>
    <p:sldId id="36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, Hao" initials="WH" lastIdx="11" clrIdx="0">
    <p:extLst>
      <p:ext uri="{19B8F6BF-5375-455C-9EA6-DF929625EA0E}">
        <p15:presenceInfo xmlns:p15="http://schemas.microsoft.com/office/powerpoint/2012/main" userId="Wu, 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0:04:16.275" idx="11">
    <p:pos x="2148" y="3355"/>
    <p:text>you don't have "future directions" slides. It's ok not to have them, but then you need to remove this bullet point. 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C4187-4E4D-7B4B-8B7A-4D6DCE9B1C49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96EAF-A20E-5E47-9082-4D586556D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5FA1-EB41-EF4B-A8A3-25ECDDF2F285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83924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E532-4BF7-CD4F-91EC-7B7DC441029C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9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848C-F3CE-FA42-9768-7F134FE2E01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0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259E-0587-6D4C-9705-2BC607630D08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8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3569-157A-134E-9276-DB0DA582073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0069-A912-614A-850B-F31A349283A9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8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D6FB-C702-454D-8C43-A9DD38D16E72}" type="datetime1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9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3937-71A7-9348-80C9-79F11ABD485E}" type="datetime1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EFCA-0C27-4743-A4C3-853DEF8A9DAD}" type="datetime1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87A8-222F-6D47-82EE-14ADC6C0203D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7572-3557-EF47-98AD-6C3012941FC4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42A6F-A87A-B543-8C42-503B766F763F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2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emberg-lab.github.io/scRNA.seq.dataset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551" y="1156649"/>
            <a:ext cx="7772400" cy="2012950"/>
          </a:xfrm>
        </p:spPr>
        <p:txBody>
          <a:bodyPr>
            <a:normAutofit/>
          </a:bodyPr>
          <a:lstStyle/>
          <a:p>
            <a:r>
              <a:rPr lang="en-US" sz="5400" b="1" dirty="0"/>
              <a:t>Analysis of single-cell RNA-seq data (IV)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9551" y="3628805"/>
            <a:ext cx="3682382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200" dirty="0"/>
              <a:t>Hao Wu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 and Bioinformatics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Rollins School of Public Health 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Emory University</a:t>
            </a:r>
          </a:p>
          <a:p>
            <a:pPr algn="ctr">
              <a:spcBef>
                <a:spcPct val="0"/>
              </a:spcBef>
              <a:buNone/>
            </a:pPr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CA371-EF10-FD42-B982-C13DFF64A984}"/>
              </a:ext>
            </a:extLst>
          </p:cNvPr>
          <p:cNvSpPr/>
          <p:nvPr/>
        </p:nvSpPr>
        <p:spPr>
          <a:xfrm>
            <a:off x="2190998" y="58885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dirty="0"/>
              <a:t>ENAR 2021</a:t>
            </a:r>
            <a:r>
              <a:rPr lang="en-US" altLang="en-US" dirty="0"/>
              <a:t> short course 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en-US" dirty="0"/>
              <a:t>March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973865-D577-1048-8620-1B1D8DC0CD5A}"/>
              </a:ext>
            </a:extLst>
          </p:cNvPr>
          <p:cNvSpPr/>
          <p:nvPr/>
        </p:nvSpPr>
        <p:spPr>
          <a:xfrm>
            <a:off x="4952011" y="3723808"/>
            <a:ext cx="37169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2200" dirty="0"/>
              <a:t>Ziyi Li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The University of Texas MD Anderson Cancer Center </a:t>
            </a:r>
          </a:p>
        </p:txBody>
      </p:sp>
    </p:spTree>
    <p:extLst>
      <p:ext uri="{BB962C8B-B14F-4D97-AF65-F5344CB8AC3E}">
        <p14:creationId xmlns:p14="http://schemas.microsoft.com/office/powerpoint/2010/main" val="134283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C35E-2EB3-464A-9A51-5F4C3312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Garnett</a:t>
            </a:r>
          </a:p>
        </p:txBody>
      </p:sp>
      <p:pic>
        <p:nvPicPr>
          <p:cNvPr id="7" name="Picture 6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5C5D518D-CAB2-8C48-BEBC-841534A40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29"/>
          <a:stretch/>
        </p:blipFill>
        <p:spPr>
          <a:xfrm>
            <a:off x="-1" y="1749315"/>
            <a:ext cx="8911465" cy="39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C35E-2EB3-464A-9A51-5F4C3312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Garnett</a:t>
            </a:r>
          </a:p>
        </p:txBody>
      </p:sp>
      <p:pic>
        <p:nvPicPr>
          <p:cNvPr id="7" name="Picture 6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5C5D518D-CAB2-8C48-BEBC-841534A40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56" b="15135"/>
          <a:stretch/>
        </p:blipFill>
        <p:spPr>
          <a:xfrm>
            <a:off x="1681655" y="1607976"/>
            <a:ext cx="6117022" cy="480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6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4C02AB7-19C4-794B-BBC8-074BCB33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6" y="2354317"/>
            <a:ext cx="9078987" cy="28366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400988-AAE2-6C42-AC8B-DDBB959F110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Available pre-trained classifier for Garnett</a:t>
            </a:r>
          </a:p>
        </p:txBody>
      </p:sp>
    </p:spTree>
    <p:extLst>
      <p:ext uri="{BB962C8B-B14F-4D97-AF65-F5344CB8AC3E}">
        <p14:creationId xmlns:p14="http://schemas.microsoft.com/office/powerpoint/2010/main" val="416490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ADB8-00B0-2141-8004-E09CEFF0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for Garnett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847F1-5ADD-0E4C-9378-8E30F28A0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00" b="1" dirty="0" err="1">
                <a:latin typeface="Courier" pitchFamily="2" charset="0"/>
              </a:rPr>
              <a:t>marker_file_path</a:t>
            </a:r>
            <a:r>
              <a:rPr lang="en-US" sz="1500" b="1" dirty="0">
                <a:latin typeface="Courier" pitchFamily="2" charset="0"/>
              </a:rPr>
              <a:t> &lt;- </a:t>
            </a:r>
            <a:r>
              <a:rPr lang="en-US" sz="1500" b="1" dirty="0" err="1">
                <a:latin typeface="Courier" pitchFamily="2" charset="0"/>
              </a:rPr>
              <a:t>system.file</a:t>
            </a:r>
            <a:r>
              <a:rPr lang="en-US" sz="1500" b="1" dirty="0">
                <a:latin typeface="Courier" pitchFamily="2" charset="0"/>
              </a:rPr>
              <a:t>("</a:t>
            </a:r>
            <a:r>
              <a:rPr lang="en-US" sz="1500" b="1" dirty="0" err="1">
                <a:latin typeface="Courier" pitchFamily="2" charset="0"/>
              </a:rPr>
              <a:t>extdata</a:t>
            </a:r>
            <a:r>
              <a:rPr lang="en-US" sz="1500" b="1" dirty="0">
                <a:latin typeface="Courier" pitchFamily="2" charset="0"/>
              </a:rPr>
              <a:t>", "</a:t>
            </a:r>
            <a:r>
              <a:rPr lang="en-US" sz="1500" b="1" dirty="0" err="1">
                <a:latin typeface="Courier" pitchFamily="2" charset="0"/>
              </a:rPr>
              <a:t>pbmc_test.txt</a:t>
            </a:r>
            <a:r>
              <a:rPr lang="en-US" sz="1500" b="1" dirty="0">
                <a:latin typeface="Courier" pitchFamily="2" charset="0"/>
              </a:rPr>
              <a:t>", package = "</a:t>
            </a:r>
            <a:r>
              <a:rPr lang="en-US" sz="1500" b="1" dirty="0" err="1">
                <a:latin typeface="Courier" pitchFamily="2" charset="0"/>
              </a:rPr>
              <a:t>garnett</a:t>
            </a:r>
            <a:r>
              <a:rPr lang="en-US" sz="1500" b="1" dirty="0">
                <a:latin typeface="Courier" pitchFamily="2" charset="0"/>
              </a:rPr>
              <a:t>") </a:t>
            </a:r>
          </a:p>
          <a:p>
            <a:pPr marL="0" indent="0">
              <a:buNone/>
            </a:pPr>
            <a:r>
              <a:rPr lang="en-US" sz="1500" b="1" dirty="0" err="1">
                <a:latin typeface="Courier" pitchFamily="2" charset="0"/>
              </a:rPr>
              <a:t>pbmc_classifier</a:t>
            </a:r>
            <a:r>
              <a:rPr lang="en-US" sz="1500" b="1" dirty="0">
                <a:latin typeface="Courier" pitchFamily="2" charset="0"/>
              </a:rPr>
              <a:t> &lt;- </a:t>
            </a:r>
            <a:r>
              <a:rPr lang="en-US" sz="1500" b="1" dirty="0" err="1">
                <a:latin typeface="Courier" pitchFamily="2" charset="0"/>
              </a:rPr>
              <a:t>train_cell_classifier</a:t>
            </a:r>
            <a:r>
              <a:rPr lang="en-US" sz="1500" b="1" dirty="0">
                <a:latin typeface="Courier" pitchFamily="2" charset="0"/>
              </a:rPr>
              <a:t>(</a:t>
            </a:r>
            <a:r>
              <a:rPr lang="en-US" sz="1500" b="1" dirty="0" err="1">
                <a:latin typeface="Courier" pitchFamily="2" charset="0"/>
              </a:rPr>
              <a:t>cds</a:t>
            </a:r>
            <a:r>
              <a:rPr lang="en-US" sz="1500" b="1" dirty="0">
                <a:latin typeface="Courier" pitchFamily="2" charset="0"/>
              </a:rPr>
              <a:t> = </a:t>
            </a:r>
            <a:r>
              <a:rPr lang="en-US" sz="1500" b="1" dirty="0" err="1">
                <a:latin typeface="Courier" pitchFamily="2" charset="0"/>
              </a:rPr>
              <a:t>pbmc_cds</a:t>
            </a:r>
            <a:r>
              <a:rPr lang="en-US" sz="1500" b="1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</a:t>
            </a:r>
            <a:r>
              <a:rPr lang="en-US" sz="1500" b="1" dirty="0" err="1">
                <a:latin typeface="Courier" pitchFamily="2" charset="0"/>
              </a:rPr>
              <a:t>marker_file</a:t>
            </a:r>
            <a:r>
              <a:rPr lang="en-US" sz="1500" b="1" dirty="0">
                <a:latin typeface="Courier" pitchFamily="2" charset="0"/>
              </a:rPr>
              <a:t> = </a:t>
            </a:r>
            <a:r>
              <a:rPr lang="en-US" sz="1500" b="1" dirty="0" err="1">
                <a:latin typeface="Courier" pitchFamily="2" charset="0"/>
              </a:rPr>
              <a:t>marker_file_path</a:t>
            </a:r>
            <a:r>
              <a:rPr lang="en-US" sz="1500" b="1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</a:t>
            </a:r>
            <a:r>
              <a:rPr lang="en-US" sz="1500" b="1" dirty="0" err="1">
                <a:latin typeface="Courier" pitchFamily="2" charset="0"/>
              </a:rPr>
              <a:t>db</a:t>
            </a:r>
            <a:r>
              <a:rPr lang="en-US" sz="1500" b="1" dirty="0">
                <a:latin typeface="Courier" pitchFamily="2" charset="0"/>
              </a:rPr>
              <a:t>=</a:t>
            </a:r>
            <a:r>
              <a:rPr lang="en-US" sz="1500" b="1" dirty="0" err="1">
                <a:latin typeface="Courier" pitchFamily="2" charset="0"/>
              </a:rPr>
              <a:t>org.Hs.eg.db</a:t>
            </a:r>
            <a:r>
              <a:rPr lang="en-US" sz="1500" b="1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</a:t>
            </a:r>
            <a:r>
              <a:rPr lang="en-US" sz="1500" b="1" dirty="0" err="1">
                <a:latin typeface="Courier" pitchFamily="2" charset="0"/>
              </a:rPr>
              <a:t>cds_gene_id_type</a:t>
            </a:r>
            <a:r>
              <a:rPr lang="en-US" sz="1500" b="1" dirty="0">
                <a:latin typeface="Courier" pitchFamily="2" charset="0"/>
              </a:rPr>
              <a:t> = "SYMBOL",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</a:t>
            </a:r>
            <a:r>
              <a:rPr lang="en-US" sz="1500" b="1" dirty="0" err="1">
                <a:latin typeface="Courier" pitchFamily="2" charset="0"/>
              </a:rPr>
              <a:t>num_unknown</a:t>
            </a:r>
            <a:r>
              <a:rPr lang="en-US" sz="1500" b="1" dirty="0">
                <a:latin typeface="Courier" pitchFamily="2" charset="0"/>
              </a:rPr>
              <a:t> = 50,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</a:t>
            </a:r>
            <a:r>
              <a:rPr lang="en-US" sz="1500" b="1" dirty="0" err="1">
                <a:latin typeface="Courier" pitchFamily="2" charset="0"/>
              </a:rPr>
              <a:t>marker_file_gene_id_type</a:t>
            </a:r>
            <a:r>
              <a:rPr lang="en-US" sz="1500" b="1" dirty="0">
                <a:latin typeface="Courier" pitchFamily="2" charset="0"/>
              </a:rPr>
              <a:t> = "SYMBOL")</a:t>
            </a:r>
          </a:p>
          <a:p>
            <a:pPr marL="0" indent="0">
              <a:buNone/>
            </a:pPr>
            <a:r>
              <a:rPr lang="en-US" sz="1500" b="1" dirty="0" err="1">
                <a:latin typeface="Courier" pitchFamily="2" charset="0"/>
              </a:rPr>
              <a:t>pbmc_cds</a:t>
            </a:r>
            <a:r>
              <a:rPr lang="en-US" sz="1500" b="1" dirty="0">
                <a:latin typeface="Courier" pitchFamily="2" charset="0"/>
              </a:rPr>
              <a:t> &lt;- </a:t>
            </a:r>
            <a:r>
              <a:rPr lang="en-US" sz="1500" b="1" dirty="0" err="1">
                <a:latin typeface="Courier" pitchFamily="2" charset="0"/>
              </a:rPr>
              <a:t>newCellDataSet</a:t>
            </a:r>
            <a:r>
              <a:rPr lang="en-US" sz="1500" b="1" dirty="0">
                <a:latin typeface="Courier" pitchFamily="2" charset="0"/>
              </a:rPr>
              <a:t>(as(mat, "</a:t>
            </a:r>
            <a:r>
              <a:rPr lang="en-US" sz="1500" b="1" dirty="0" err="1">
                <a:latin typeface="Courier" pitchFamily="2" charset="0"/>
              </a:rPr>
              <a:t>dgCMatrix</a:t>
            </a:r>
            <a:r>
              <a:rPr lang="en-US" sz="1500" b="1" dirty="0">
                <a:latin typeface="Courier" pitchFamily="2" charset="0"/>
              </a:rPr>
              <a:t>"),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</a:t>
            </a:r>
            <a:r>
              <a:rPr lang="en-US" sz="1500" b="1" dirty="0" err="1">
                <a:latin typeface="Courier" pitchFamily="2" charset="0"/>
              </a:rPr>
              <a:t>phenoData</a:t>
            </a:r>
            <a:r>
              <a:rPr lang="en-US" sz="1500" b="1" dirty="0">
                <a:latin typeface="Courier" pitchFamily="2" charset="0"/>
              </a:rPr>
              <a:t> = pd,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</a:t>
            </a:r>
            <a:r>
              <a:rPr lang="en-US" sz="1500" b="1" dirty="0" err="1">
                <a:latin typeface="Courier" pitchFamily="2" charset="0"/>
              </a:rPr>
              <a:t>featureData</a:t>
            </a:r>
            <a:r>
              <a:rPr lang="en-US" sz="1500" b="1" dirty="0">
                <a:latin typeface="Courier" pitchFamily="2" charset="0"/>
              </a:rPr>
              <a:t> = </a:t>
            </a:r>
            <a:r>
              <a:rPr lang="en-US" sz="1500" b="1" dirty="0" err="1">
                <a:latin typeface="Courier" pitchFamily="2" charset="0"/>
              </a:rPr>
              <a:t>fd</a:t>
            </a:r>
            <a:r>
              <a:rPr lang="en-US" sz="1500" b="1" dirty="0">
                <a:latin typeface="Courier" pitchFamily="2" charset="0"/>
              </a:rPr>
              <a:t>) # generate size factors for normalization </a:t>
            </a:r>
            <a:r>
              <a:rPr lang="en-US" sz="1500" b="1" dirty="0" err="1">
                <a:latin typeface="Courier" pitchFamily="2" charset="0"/>
              </a:rPr>
              <a:t>pbmc_cds</a:t>
            </a:r>
            <a:r>
              <a:rPr lang="en-US" sz="1500" b="1" dirty="0">
                <a:latin typeface="Courier" pitchFamily="2" charset="0"/>
              </a:rPr>
              <a:t> &lt;- </a:t>
            </a:r>
            <a:r>
              <a:rPr lang="en-US" sz="1500" b="1" dirty="0" err="1">
                <a:latin typeface="Courier" pitchFamily="2" charset="0"/>
              </a:rPr>
              <a:t>estimateSizeFactors</a:t>
            </a:r>
            <a:r>
              <a:rPr lang="en-US" sz="1500" b="1" dirty="0">
                <a:latin typeface="Courier" pitchFamily="2" charset="0"/>
              </a:rPr>
              <a:t>(</a:t>
            </a:r>
            <a:r>
              <a:rPr lang="en-US" sz="1500" b="1" dirty="0" err="1">
                <a:latin typeface="Courier" pitchFamily="2" charset="0"/>
              </a:rPr>
              <a:t>pbmc_cds</a:t>
            </a:r>
            <a:r>
              <a:rPr lang="en-US" sz="15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500" b="1" dirty="0" err="1">
                <a:latin typeface="Courier" pitchFamily="2" charset="0"/>
              </a:rPr>
              <a:t>pbmc_cds</a:t>
            </a:r>
            <a:r>
              <a:rPr lang="en-US" sz="1500" b="1" dirty="0">
                <a:latin typeface="Courier" pitchFamily="2" charset="0"/>
              </a:rPr>
              <a:t> &lt;- </a:t>
            </a:r>
            <a:r>
              <a:rPr lang="en-US" sz="1500" b="1" dirty="0" err="1">
                <a:latin typeface="Courier" pitchFamily="2" charset="0"/>
              </a:rPr>
              <a:t>classify_cells</a:t>
            </a:r>
            <a:r>
              <a:rPr lang="en-US" sz="1500" b="1" dirty="0">
                <a:latin typeface="Courier" pitchFamily="2" charset="0"/>
              </a:rPr>
              <a:t>(</a:t>
            </a:r>
            <a:r>
              <a:rPr lang="en-US" sz="1500" b="1" dirty="0" err="1">
                <a:latin typeface="Courier" pitchFamily="2" charset="0"/>
              </a:rPr>
              <a:t>pbmc_cds</a:t>
            </a:r>
            <a:r>
              <a:rPr lang="en-US" sz="1500" b="1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	</a:t>
            </a:r>
            <a:r>
              <a:rPr lang="en-US" sz="1500" b="1" dirty="0" err="1">
                <a:latin typeface="Courier" pitchFamily="2" charset="0"/>
              </a:rPr>
              <a:t>pbmc_classifier</a:t>
            </a:r>
            <a:r>
              <a:rPr lang="en-US" sz="1500" b="1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	</a:t>
            </a:r>
            <a:r>
              <a:rPr lang="en-US" sz="1500" b="1" dirty="0" err="1">
                <a:latin typeface="Courier" pitchFamily="2" charset="0"/>
              </a:rPr>
              <a:t>db</a:t>
            </a:r>
            <a:r>
              <a:rPr lang="en-US" sz="1500" b="1" dirty="0">
                <a:latin typeface="Courier" pitchFamily="2" charset="0"/>
              </a:rPr>
              <a:t> = </a:t>
            </a:r>
            <a:r>
              <a:rPr lang="en-US" sz="1500" b="1" dirty="0" err="1">
                <a:latin typeface="Courier" pitchFamily="2" charset="0"/>
              </a:rPr>
              <a:t>org.Hs.eg.db</a:t>
            </a:r>
            <a:r>
              <a:rPr lang="en-US" sz="1500" b="1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	</a:t>
            </a:r>
            <a:r>
              <a:rPr lang="en-US" sz="1500" b="1" dirty="0" err="1">
                <a:latin typeface="Courier" pitchFamily="2" charset="0"/>
              </a:rPr>
              <a:t>cluster_extend</a:t>
            </a:r>
            <a:r>
              <a:rPr lang="en-US" sz="1500" b="1" dirty="0">
                <a:latin typeface="Courier" pitchFamily="2" charset="0"/>
              </a:rPr>
              <a:t> = TRUE,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			</a:t>
            </a:r>
            <a:r>
              <a:rPr lang="en-US" sz="1500" b="1" dirty="0" err="1">
                <a:latin typeface="Courier" pitchFamily="2" charset="0"/>
              </a:rPr>
              <a:t>cds_gene_id_type</a:t>
            </a:r>
            <a:r>
              <a:rPr lang="en-US" sz="1500" b="1" dirty="0">
                <a:latin typeface="Courier" pitchFamily="2" charset="0"/>
              </a:rPr>
              <a:t> = "SYMBOL")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30923-FE75-8F4E-8202-6E0E423DA1E6}"/>
              </a:ext>
            </a:extLst>
          </p:cNvPr>
          <p:cNvSpPr txBox="1"/>
          <p:nvPr/>
        </p:nvSpPr>
        <p:spPr>
          <a:xfrm>
            <a:off x="756745" y="6211614"/>
            <a:ext cx="763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cole-trapnell-lab.github.io</a:t>
            </a:r>
            <a:r>
              <a:rPr lang="en-US" dirty="0"/>
              <a:t>/</a:t>
            </a:r>
            <a:r>
              <a:rPr lang="en-US" dirty="0" err="1"/>
              <a:t>garnett</a:t>
            </a:r>
            <a:r>
              <a:rPr lang="en-US" dirty="0"/>
              <a:t>/docs/#2-classifying-your-cells</a:t>
            </a:r>
          </a:p>
        </p:txBody>
      </p:sp>
    </p:spTree>
    <p:extLst>
      <p:ext uri="{BB962C8B-B14F-4D97-AF65-F5344CB8AC3E}">
        <p14:creationId xmlns:p14="http://schemas.microsoft.com/office/powerpoint/2010/main" val="1142649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A0C5-1E05-EB4B-B4D5-AD51C8D5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7497" y="348210"/>
            <a:ext cx="8229600" cy="1143000"/>
          </a:xfrm>
        </p:spPr>
        <p:txBody>
          <a:bodyPr/>
          <a:lstStyle/>
          <a:p>
            <a:r>
              <a:rPr lang="en-US" dirty="0" err="1"/>
              <a:t>scSorter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E809-0A6D-B448-BBCD-E47AF8C4E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4020207" cy="4708525"/>
          </a:xfrm>
        </p:spPr>
        <p:txBody>
          <a:bodyPr/>
          <a:lstStyle/>
          <a:p>
            <a:r>
              <a:rPr lang="en-US" dirty="0"/>
              <a:t>Given marker genes, their exact expression levels are not assumed known, and no reference dataset is used.</a:t>
            </a:r>
          </a:p>
          <a:p>
            <a:r>
              <a:rPr lang="en-US" dirty="0"/>
              <a:t>Borrow information from non-marker genes</a:t>
            </a:r>
          </a:p>
          <a:p>
            <a:endParaRPr lang="en-US" dirty="0"/>
          </a:p>
        </p:txBody>
      </p:sp>
      <p:pic>
        <p:nvPicPr>
          <p:cNvPr id="5" name="Picture 4" descr="Diagram, engineering drawing, calendar&#10;&#10;Description automatically generated">
            <a:extLst>
              <a:ext uri="{FF2B5EF4-FFF2-40B4-BE49-F238E27FC236}">
                <a16:creationId xmlns:a16="http://schemas.microsoft.com/office/drawing/2014/main" id="{904AC55E-2AF7-5246-B411-046E68EC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16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1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2268-A030-E449-8A7E-C2BD01C6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scmap</a:t>
            </a:r>
            <a:endParaRPr lang="en-US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A91FFB97-D692-4948-B3DB-030193D3F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399" y="2078231"/>
            <a:ext cx="3406885" cy="238554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FCDDF4-213E-0B4D-B041-DCEC2B67BDF7}"/>
              </a:ext>
            </a:extLst>
          </p:cNvPr>
          <p:cNvSpPr txBox="1">
            <a:spLocks/>
          </p:cNvSpPr>
          <p:nvPr/>
        </p:nvSpPr>
        <p:spPr>
          <a:xfrm>
            <a:off x="0" y="1713701"/>
            <a:ext cx="4822715" cy="31146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Correlation-based cell </a:t>
            </a:r>
          </a:p>
          <a:p>
            <a:pPr marL="0" indent="0">
              <a:buNone/>
            </a:pPr>
            <a:r>
              <a:rPr lang="en-US" sz="2800" dirty="0"/>
              <a:t>    label assignment</a:t>
            </a:r>
          </a:p>
          <a:p>
            <a:r>
              <a:rPr lang="en-US" sz="2800" dirty="0"/>
              <a:t>Fast and accurate</a:t>
            </a:r>
          </a:p>
          <a:p>
            <a:r>
              <a:rPr lang="en-US" sz="2800" dirty="0"/>
              <a:t>A correlation threshold to control the percentage of assigned cells, cells below the threshold are “unassigned”</a:t>
            </a:r>
          </a:p>
        </p:txBody>
      </p:sp>
    </p:spTree>
    <p:extLst>
      <p:ext uri="{BB962C8B-B14F-4D97-AF65-F5344CB8AC3E}">
        <p14:creationId xmlns:p14="http://schemas.microsoft.com/office/powerpoint/2010/main" val="53947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2268-A030-E449-8A7E-C2BD01C6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scmap</a:t>
            </a:r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088CFF9-D851-7F49-86E0-068DBA354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8" y="1660634"/>
            <a:ext cx="8348723" cy="43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EFC4-7921-7542-8CF1-2973A287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code for </a:t>
            </a:r>
            <a:r>
              <a:rPr lang="en-US" dirty="0" err="1"/>
              <a:t>scmap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390714-DFA5-5947-AEA9-6C9D196BEC7D}"/>
              </a:ext>
            </a:extLst>
          </p:cNvPr>
          <p:cNvSpPr txBox="1">
            <a:spLocks/>
          </p:cNvSpPr>
          <p:nvPr/>
        </p:nvSpPr>
        <p:spPr>
          <a:xfrm>
            <a:off x="457200" y="1511306"/>
            <a:ext cx="8550166" cy="45216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SingleCellExperiment</a:t>
            </a:r>
            <a:r>
              <a:rPr lang="en-US" sz="1600" b="1" dirty="0">
                <a:latin typeface="Courier" pitchFamily="2" charset="0"/>
              </a:rPr>
              <a:t>(assays = 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list(</a:t>
            </a:r>
            <a:r>
              <a:rPr lang="en-US" sz="1600" b="1" dirty="0" err="1">
                <a:latin typeface="Courier" pitchFamily="2" charset="0"/>
              </a:rPr>
              <a:t>normcounts</a:t>
            </a:r>
            <a:r>
              <a:rPr lang="en-US" sz="1600" b="1" dirty="0">
                <a:latin typeface="Courier" pitchFamily="2" charset="0"/>
              </a:rPr>
              <a:t> = </a:t>
            </a:r>
            <a:r>
              <a:rPr lang="en-US" sz="1600" b="1" dirty="0" err="1">
                <a:latin typeface="Courier" pitchFamily="2" charset="0"/>
              </a:rPr>
              <a:t>as.matrix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trainmat</a:t>
            </a:r>
            <a:r>
              <a:rPr lang="en-US" sz="1600" b="1" dirty="0">
                <a:latin typeface="Courier" pitchFamily="2" charset="0"/>
              </a:rPr>
              <a:t>)), 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</a:t>
            </a:r>
            <a:r>
              <a:rPr lang="en-US" sz="1600" b="1" dirty="0" err="1">
                <a:latin typeface="Courier" pitchFamily="2" charset="0"/>
              </a:rPr>
              <a:t>colData</a:t>
            </a:r>
            <a:r>
              <a:rPr lang="en-US" sz="1600" b="1" dirty="0">
                <a:latin typeface="Courier" pitchFamily="2" charset="0"/>
              </a:rPr>
              <a:t> = </a:t>
            </a:r>
            <a:r>
              <a:rPr lang="en-US" sz="1600" b="1" dirty="0" err="1">
                <a:latin typeface="Courier" pitchFamily="2" charset="0"/>
              </a:rPr>
              <a:t>DataFrame</a:t>
            </a:r>
            <a:r>
              <a:rPr lang="en-US" sz="1600" b="1" dirty="0">
                <a:latin typeface="Courier" pitchFamily="2" charset="0"/>
              </a:rPr>
              <a:t>(cell_type1 = </a:t>
            </a:r>
            <a:r>
              <a:rPr lang="en-US" sz="1600" b="1" dirty="0" err="1">
                <a:latin typeface="Courier" pitchFamily="2" charset="0"/>
              </a:rPr>
              <a:t>trainlabel</a:t>
            </a:r>
            <a:r>
              <a:rPr lang="en-US" sz="1600" b="1" dirty="0">
                <a:latin typeface="Courier" pitchFamily="2" charset="0"/>
              </a:rPr>
              <a:t>))</a:t>
            </a: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logcounts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) &lt;- log2(</a:t>
            </a:r>
            <a:r>
              <a:rPr lang="en-US" sz="1600" b="1" dirty="0" err="1">
                <a:latin typeface="Courier" pitchFamily="2" charset="0"/>
              </a:rPr>
              <a:t>normcounts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) + 1)</a:t>
            </a: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rowData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)$</a:t>
            </a:r>
            <a:r>
              <a:rPr lang="en-US" sz="1600" b="1" dirty="0" err="1">
                <a:latin typeface="Courier" pitchFamily="2" charset="0"/>
              </a:rPr>
              <a:t>feature_symbol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rownames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selectFeatures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, </a:t>
            </a:r>
            <a:r>
              <a:rPr lang="en-US" sz="1600" b="1" dirty="0" err="1">
                <a:latin typeface="Courier" pitchFamily="2" charset="0"/>
              </a:rPr>
              <a:t>suppress_plot</a:t>
            </a:r>
            <a:r>
              <a:rPr lang="en-US" sz="1600" b="1" dirty="0">
                <a:latin typeface="Courier" pitchFamily="2" charset="0"/>
              </a:rPr>
              <a:t> = TRUE)</a:t>
            </a:r>
          </a:p>
          <a:p>
            <a:pPr marL="0" indent="0">
              <a:buNone/>
            </a:pPr>
            <a:endParaRPr lang="en-US" sz="16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sce_test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SingleCellExperiment</a:t>
            </a:r>
            <a:r>
              <a:rPr lang="en-US" sz="1600" b="1" dirty="0">
                <a:latin typeface="Courier" pitchFamily="2" charset="0"/>
              </a:rPr>
              <a:t>(assays =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list(</a:t>
            </a:r>
            <a:r>
              <a:rPr lang="en-US" sz="1600" b="1" dirty="0" err="1">
                <a:latin typeface="Courier" pitchFamily="2" charset="0"/>
              </a:rPr>
              <a:t>normcounts</a:t>
            </a:r>
            <a:r>
              <a:rPr lang="en-US" sz="1600" b="1" dirty="0">
                <a:latin typeface="Courier" pitchFamily="2" charset="0"/>
              </a:rPr>
              <a:t> = </a:t>
            </a:r>
            <a:r>
              <a:rPr lang="en-US" sz="1600" b="1" dirty="0" err="1">
                <a:latin typeface="Courier" pitchFamily="2" charset="0"/>
              </a:rPr>
              <a:t>as.matrix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testmat</a:t>
            </a:r>
            <a:r>
              <a:rPr lang="en-US" sz="1600" b="1" dirty="0">
                <a:latin typeface="Courier" pitchFamily="2" charset="0"/>
              </a:rPr>
              <a:t>)), 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</a:t>
            </a:r>
            <a:r>
              <a:rPr lang="en-US" sz="1600" b="1" dirty="0" err="1">
                <a:latin typeface="Courier" pitchFamily="2" charset="0"/>
              </a:rPr>
              <a:t>colData</a:t>
            </a:r>
            <a:r>
              <a:rPr lang="en-US" sz="1600" b="1" dirty="0">
                <a:latin typeface="Courier" pitchFamily="2" charset="0"/>
              </a:rPr>
              <a:t> = </a:t>
            </a:r>
            <a:r>
              <a:rPr lang="en-US" sz="1600" b="1" dirty="0" err="1">
                <a:latin typeface="Courier" pitchFamily="2" charset="0"/>
              </a:rPr>
              <a:t>DataFrame</a:t>
            </a:r>
            <a:r>
              <a:rPr lang="en-US" sz="1600" b="1" dirty="0">
                <a:latin typeface="Courier" pitchFamily="2" charset="0"/>
              </a:rPr>
              <a:t>(cell_type1 = </a:t>
            </a:r>
            <a:r>
              <a:rPr lang="en-US" sz="1600" b="1" dirty="0" err="1">
                <a:latin typeface="Courier" pitchFamily="2" charset="0"/>
              </a:rPr>
              <a:t>testlabel</a:t>
            </a:r>
            <a:r>
              <a:rPr lang="en-US" sz="1600" b="1" dirty="0">
                <a:latin typeface="Courier" pitchFamily="2" charset="0"/>
              </a:rPr>
              <a:t>))</a:t>
            </a: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logcounts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sce_test</a:t>
            </a:r>
            <a:r>
              <a:rPr lang="en-US" sz="1600" b="1" dirty="0">
                <a:latin typeface="Courier" pitchFamily="2" charset="0"/>
              </a:rPr>
              <a:t>) &lt;- log2(</a:t>
            </a:r>
            <a:r>
              <a:rPr lang="en-US" sz="1600" b="1" dirty="0" err="1">
                <a:latin typeface="Courier" pitchFamily="2" charset="0"/>
              </a:rPr>
              <a:t>normcounts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sce_test</a:t>
            </a:r>
            <a:r>
              <a:rPr lang="en-US" sz="1600" b="1" dirty="0">
                <a:latin typeface="Courier" pitchFamily="2" charset="0"/>
              </a:rPr>
              <a:t>) + 1)</a:t>
            </a: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rowData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sce_test</a:t>
            </a:r>
            <a:r>
              <a:rPr lang="en-US" sz="1600" b="1" dirty="0">
                <a:latin typeface="Courier" pitchFamily="2" charset="0"/>
              </a:rPr>
              <a:t>)$</a:t>
            </a:r>
            <a:r>
              <a:rPr lang="en-US" sz="1600" b="1" dirty="0" err="1">
                <a:latin typeface="Courier" pitchFamily="2" charset="0"/>
              </a:rPr>
              <a:t>feature_symbol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rownames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sce_test</a:t>
            </a:r>
            <a:r>
              <a:rPr lang="en-US" sz="16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sz="16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indexCluster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scmapCluster_results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scmapCluster</a:t>
            </a:r>
            <a:r>
              <a:rPr lang="en-US" sz="1600" b="1" dirty="0">
                <a:latin typeface="Courier" pitchFamily="2" charset="0"/>
              </a:rPr>
              <a:t>(projection = </a:t>
            </a:r>
            <a:r>
              <a:rPr lang="en-US" sz="1600" b="1" dirty="0" err="1">
                <a:latin typeface="Courier" pitchFamily="2" charset="0"/>
              </a:rPr>
              <a:t>sce_test</a:t>
            </a:r>
            <a:r>
              <a:rPr lang="en-US" sz="1600" b="1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	</a:t>
            </a:r>
            <a:r>
              <a:rPr lang="en-US" sz="1600" b="1" dirty="0" err="1">
                <a:latin typeface="Courier" pitchFamily="2" charset="0"/>
              </a:rPr>
              <a:t>index_list</a:t>
            </a:r>
            <a:r>
              <a:rPr lang="en-US" sz="1600" b="1" dirty="0">
                <a:latin typeface="Courier" pitchFamily="2" charset="0"/>
              </a:rPr>
              <a:t> = list(metadata(</a:t>
            </a:r>
            <a:r>
              <a:rPr lang="en-US" sz="1600" b="1" dirty="0" err="1">
                <a:latin typeface="Courier" pitchFamily="2" charset="0"/>
              </a:rPr>
              <a:t>sce</a:t>
            </a:r>
            <a:r>
              <a:rPr lang="en-US" sz="1600" b="1" dirty="0">
                <a:latin typeface="Courier" pitchFamily="2" charset="0"/>
              </a:rPr>
              <a:t>)$</a:t>
            </a:r>
            <a:r>
              <a:rPr lang="en-US" sz="1600" b="1" dirty="0" err="1">
                <a:latin typeface="Courier" pitchFamily="2" charset="0"/>
              </a:rPr>
              <a:t>scmap_cluster_index</a:t>
            </a:r>
            <a:r>
              <a:rPr lang="en-US" sz="1600" b="1" dirty="0">
                <a:latin typeface="Courier" pitchFamily="2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34207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BE50-0901-1040-9969-EC4A86B1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33" y="281151"/>
            <a:ext cx="8229600" cy="1143000"/>
          </a:xfrm>
        </p:spPr>
        <p:txBody>
          <a:bodyPr/>
          <a:lstStyle/>
          <a:p>
            <a:r>
              <a:rPr lang="en-US" dirty="0"/>
              <a:t>CHETAH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3F54-D8B2-E941-9E89-4CDAC76A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3" y="1600200"/>
            <a:ext cx="493973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First, a hierarchical classification tree is constructed from the reference </a:t>
            </a:r>
            <a:r>
              <a:rPr lang="en-US" dirty="0" err="1"/>
              <a:t>scRNA</a:t>
            </a:r>
            <a:r>
              <a:rPr lang="en-US" dirty="0"/>
              <a:t>-seq data</a:t>
            </a:r>
          </a:p>
          <a:p>
            <a:r>
              <a:rPr lang="en-US" dirty="0"/>
              <a:t>Selecting the set of genes that best discriminates each reference cell type from all the cell types, collectively, in the opposite branch of the tree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6FDB00-7BCC-8742-9048-85AABF15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74"/>
          <a:stretch/>
        </p:blipFill>
        <p:spPr>
          <a:xfrm>
            <a:off x="4978774" y="1600200"/>
            <a:ext cx="4165226" cy="34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2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BE50-0901-1040-9969-EC4A86B1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39414"/>
            <a:ext cx="8229600" cy="1143000"/>
          </a:xfrm>
        </p:spPr>
        <p:txBody>
          <a:bodyPr/>
          <a:lstStyle/>
          <a:p>
            <a:r>
              <a:rPr lang="en-US" dirty="0"/>
              <a:t>CHETAH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3F54-D8B2-E941-9E89-4CDAC76A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55" y="1177159"/>
            <a:ext cx="4876801" cy="568084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Calculate profiles score calculated from the position of input cell’s correlation within these two reference cell distributions</a:t>
            </a:r>
          </a:p>
          <a:p>
            <a:r>
              <a:rPr lang="en-US" dirty="0"/>
              <a:t>The confidence score is calculated as the difference of the highest profile score in chosen the branch and the average of profile scores in the other branch</a:t>
            </a:r>
          </a:p>
          <a:p>
            <a:r>
              <a:rPr lang="en-US" dirty="0"/>
              <a:t>Cells do not meet confidence threshold will be labeled as </a:t>
            </a:r>
            <a:r>
              <a:rPr lang="en-US" b="1" i="1" dirty="0"/>
              <a:t>unassigned</a:t>
            </a:r>
            <a:r>
              <a:rPr lang="en-US" dirty="0"/>
              <a:t> if the evidence runs out at the top of the tree, or as </a:t>
            </a:r>
            <a:r>
              <a:rPr lang="en-US" b="1" i="1" dirty="0"/>
              <a:t>intermediate</a:t>
            </a:r>
            <a:r>
              <a:rPr lang="en-US" dirty="0"/>
              <a:t> if this happens within the classification tree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6FDB00-7BCC-8742-9048-85AABF15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26"/>
          <a:stretch/>
        </p:blipFill>
        <p:spPr>
          <a:xfrm>
            <a:off x="4743300" y="1371600"/>
            <a:ext cx="4319326" cy="50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6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D51D-83AF-A742-942C-3780C6D9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EACC-A132-DB49-9B57-A4F6A5D1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25543" cy="49831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8-9:15: Intro and data preprocessing.  </a:t>
            </a:r>
          </a:p>
          <a:p>
            <a:pPr>
              <a:lnSpc>
                <a:spcPct val="120000"/>
              </a:lnSpc>
            </a:pPr>
            <a:r>
              <a:rPr lang="en-US" dirty="0"/>
              <a:t>9:15-9:45: Lab: preprocessing and visualization.</a:t>
            </a:r>
          </a:p>
          <a:p>
            <a:pPr>
              <a:lnSpc>
                <a:spcPct val="120000"/>
              </a:lnSpc>
            </a:pPr>
            <a:r>
              <a:rPr lang="en-US" dirty="0"/>
              <a:t>10-11:15: Normalization, batch effect, imputation, DE, simulator. </a:t>
            </a:r>
          </a:p>
          <a:p>
            <a:pPr>
              <a:lnSpc>
                <a:spcPct val="120000"/>
              </a:lnSpc>
            </a:pPr>
            <a:r>
              <a:rPr lang="en-US" dirty="0"/>
              <a:t>11:15-12: Lab: Normalization, batch effect, imputation, DE, simulator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12-1: Lunch break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1-2: Clustering and </a:t>
            </a:r>
            <a:r>
              <a:rPr lang="en-US" dirty="0" err="1"/>
              <a:t>pseudotime</a:t>
            </a:r>
            <a:r>
              <a:rPr lang="en-US" dirty="0"/>
              <a:t> construction</a:t>
            </a:r>
          </a:p>
          <a:p>
            <a:pPr>
              <a:lnSpc>
                <a:spcPct val="120000"/>
              </a:lnSpc>
            </a:pPr>
            <a:r>
              <a:rPr lang="en-US" dirty="0"/>
              <a:t>2-2:30: Lab: Clustering and </a:t>
            </a:r>
            <a:r>
              <a:rPr lang="en-US" dirty="0" err="1"/>
              <a:t>pseudotime</a:t>
            </a:r>
            <a:r>
              <a:rPr lang="en-US" dirty="0"/>
              <a:t> construction</a:t>
            </a:r>
          </a:p>
          <a:p>
            <a:pPr>
              <a:lnSpc>
                <a:spcPct val="120000"/>
              </a:lnSpc>
            </a:pPr>
            <a:r>
              <a:rPr lang="en-US" b="1" dirty="0"/>
              <a:t>2:45–3:30: Supervised cell typing &amp; related single cell data sources</a:t>
            </a:r>
          </a:p>
          <a:p>
            <a:pPr>
              <a:lnSpc>
                <a:spcPct val="120000"/>
              </a:lnSpc>
            </a:pPr>
            <a:r>
              <a:rPr lang="en-US" dirty="0"/>
              <a:t>3:30-4: Lab: supervised cell typing. </a:t>
            </a:r>
          </a:p>
          <a:p>
            <a:pPr>
              <a:lnSpc>
                <a:spcPct val="120000"/>
              </a:lnSpc>
            </a:pPr>
            <a:r>
              <a:rPr lang="en-US" dirty="0"/>
              <a:t>4:15-5:  scRNA-seq in cancer </a:t>
            </a:r>
          </a:p>
        </p:txBody>
      </p:sp>
    </p:spTree>
    <p:extLst>
      <p:ext uri="{BB962C8B-B14F-4D97-AF65-F5344CB8AC3E}">
        <p14:creationId xmlns:p14="http://schemas.microsoft.com/office/powerpoint/2010/main" val="71131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EFC4-7921-7542-8CF1-2973A287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code for CHETAH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8BBF5-EAE6-0049-978F-E09888534B7E}"/>
              </a:ext>
            </a:extLst>
          </p:cNvPr>
          <p:cNvSpPr txBox="1">
            <a:spLocks/>
          </p:cNvSpPr>
          <p:nvPr/>
        </p:nvSpPr>
        <p:spPr>
          <a:xfrm>
            <a:off x="914400" y="1802667"/>
            <a:ext cx="7772400" cy="362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sce_train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SingleCellExperiment</a:t>
            </a:r>
            <a:r>
              <a:rPr lang="en-US" sz="1600" b="1" dirty="0">
                <a:latin typeface="Courier" pitchFamily="2" charset="0"/>
              </a:rPr>
              <a:t>(assays = 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list(counts = </a:t>
            </a:r>
            <a:r>
              <a:rPr lang="en-US" sz="1600" b="1" dirty="0" err="1">
                <a:latin typeface="Courier" pitchFamily="2" charset="0"/>
              </a:rPr>
              <a:t>as.matrix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trainmat</a:t>
            </a:r>
            <a:r>
              <a:rPr lang="en-US" sz="1600" b="1" dirty="0">
                <a:latin typeface="Courier" pitchFamily="2" charset="0"/>
              </a:rPr>
              <a:t>)), 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	</a:t>
            </a:r>
            <a:r>
              <a:rPr lang="en-US" sz="1600" b="1" dirty="0" err="1">
                <a:latin typeface="Courier" pitchFamily="2" charset="0"/>
              </a:rPr>
              <a:t>colData</a:t>
            </a:r>
            <a:r>
              <a:rPr lang="en-US" sz="1600" b="1" dirty="0">
                <a:latin typeface="Courier" pitchFamily="2" charset="0"/>
              </a:rPr>
              <a:t> = </a:t>
            </a:r>
            <a:r>
              <a:rPr lang="en-US" sz="1600" b="1" dirty="0" err="1">
                <a:latin typeface="Courier" pitchFamily="2" charset="0"/>
              </a:rPr>
              <a:t>DataFrame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celltypes</a:t>
            </a:r>
            <a:r>
              <a:rPr lang="en-US" sz="1600" b="1" dirty="0">
                <a:latin typeface="Courier" pitchFamily="2" charset="0"/>
              </a:rPr>
              <a:t>=</a:t>
            </a:r>
            <a:r>
              <a:rPr lang="en-US" sz="1600" b="1" dirty="0" err="1">
                <a:latin typeface="Courier" pitchFamily="2" charset="0"/>
              </a:rPr>
              <a:t>trainlabel</a:t>
            </a:r>
            <a:r>
              <a:rPr lang="en-US" sz="1600" b="1" dirty="0">
                <a:latin typeface="Courier" pitchFamily="2" charset="0"/>
              </a:rPr>
              <a:t>))</a:t>
            </a:r>
          </a:p>
          <a:p>
            <a:pPr marL="0" indent="0">
              <a:buNone/>
            </a:pPr>
            <a:endParaRPr lang="en-US" sz="16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sce_test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SingleCellExperiment</a:t>
            </a:r>
            <a:r>
              <a:rPr lang="en-US" sz="1600" b="1" dirty="0">
                <a:latin typeface="Courier" pitchFamily="2" charset="0"/>
              </a:rPr>
              <a:t>(assays = 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list(counts = </a:t>
            </a:r>
            <a:r>
              <a:rPr lang="en-US" sz="1600" b="1" dirty="0" err="1">
                <a:latin typeface="Courier" pitchFamily="2" charset="0"/>
              </a:rPr>
              <a:t>as.matrix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testmat</a:t>
            </a:r>
            <a:r>
              <a:rPr lang="en-US" sz="1600" b="1" dirty="0">
                <a:latin typeface="Courier" pitchFamily="2" charset="0"/>
              </a:rPr>
              <a:t>)), 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	 </a:t>
            </a:r>
            <a:r>
              <a:rPr lang="en-US" sz="1600" b="1" dirty="0" err="1">
                <a:latin typeface="Courier" pitchFamily="2" charset="0"/>
              </a:rPr>
              <a:t>colData</a:t>
            </a:r>
            <a:r>
              <a:rPr lang="en-US" sz="1600" b="1" dirty="0">
                <a:latin typeface="Courier" pitchFamily="2" charset="0"/>
              </a:rPr>
              <a:t> = </a:t>
            </a:r>
            <a:r>
              <a:rPr lang="en-US" sz="1600" b="1" dirty="0" err="1">
                <a:latin typeface="Courier" pitchFamily="2" charset="0"/>
              </a:rPr>
              <a:t>DataFrame</a:t>
            </a:r>
            <a:r>
              <a:rPr lang="en-US" sz="1600" b="1" dirty="0">
                <a:latin typeface="Courier" pitchFamily="2" charset="0"/>
              </a:rPr>
              <a:t>(</a:t>
            </a:r>
            <a:r>
              <a:rPr lang="en-US" sz="1600" b="1" dirty="0" err="1">
                <a:latin typeface="Courier" pitchFamily="2" charset="0"/>
              </a:rPr>
              <a:t>celltypes</a:t>
            </a:r>
            <a:r>
              <a:rPr lang="en-US" sz="1600" b="1" dirty="0">
                <a:latin typeface="Courier" pitchFamily="2" charset="0"/>
              </a:rPr>
              <a:t> = </a:t>
            </a:r>
            <a:r>
              <a:rPr lang="en-US" sz="1600" b="1" dirty="0" err="1">
                <a:latin typeface="Courier" pitchFamily="2" charset="0"/>
              </a:rPr>
              <a:t>testlabel</a:t>
            </a:r>
            <a:r>
              <a:rPr lang="en-US" sz="1600" b="1" dirty="0">
                <a:latin typeface="Courier" pitchFamily="2" charset="0"/>
              </a:rPr>
              <a:t>))</a:t>
            </a:r>
          </a:p>
          <a:p>
            <a:pPr marL="0" indent="0">
              <a:buNone/>
            </a:pPr>
            <a:endParaRPr lang="en-US" sz="16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#run classifier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test &lt;- </a:t>
            </a:r>
            <a:r>
              <a:rPr lang="en-US" sz="1600" b="1" dirty="0" err="1">
                <a:latin typeface="Courier" pitchFamily="2" charset="0"/>
              </a:rPr>
              <a:t>CHETAHclassifier</a:t>
            </a:r>
            <a:r>
              <a:rPr lang="en-US" sz="1600" b="1" dirty="0">
                <a:latin typeface="Courier" pitchFamily="2" charset="0"/>
              </a:rPr>
              <a:t>(input = </a:t>
            </a:r>
            <a:r>
              <a:rPr lang="en-US" sz="1600" b="1" dirty="0" err="1">
                <a:latin typeface="Courier" pitchFamily="2" charset="0"/>
              </a:rPr>
              <a:t>sce_test</a:t>
            </a:r>
            <a:r>
              <a:rPr lang="en-US" sz="1600" b="1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						</a:t>
            </a:r>
            <a:r>
              <a:rPr lang="en-US" sz="1600" b="1" dirty="0" err="1">
                <a:latin typeface="Courier" pitchFamily="2" charset="0"/>
              </a:rPr>
              <a:t>ref_cells</a:t>
            </a:r>
            <a:r>
              <a:rPr lang="en-US" sz="1600" b="1" dirty="0">
                <a:latin typeface="Courier" pitchFamily="2" charset="0"/>
              </a:rPr>
              <a:t> = </a:t>
            </a:r>
            <a:r>
              <a:rPr lang="en-US" sz="1600" b="1" dirty="0" err="1">
                <a:latin typeface="Courier" pitchFamily="2" charset="0"/>
              </a:rPr>
              <a:t>sce_train</a:t>
            </a:r>
            <a:r>
              <a:rPr lang="en-US" sz="16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test$celltype_CHETAH</a:t>
            </a:r>
            <a:endParaRPr lang="en-US" sz="16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75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0DAD4C-F8FE-F24E-8AAD-25E22419D848}"/>
              </a:ext>
            </a:extLst>
          </p:cNvPr>
          <p:cNvSpPr txBox="1">
            <a:spLocks/>
          </p:cNvSpPr>
          <p:nvPr/>
        </p:nvSpPr>
        <p:spPr>
          <a:xfrm>
            <a:off x="354724" y="2668314"/>
            <a:ext cx="8434552" cy="1521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Correlation based annotation</a:t>
            </a:r>
          </a:p>
          <a:p>
            <a:r>
              <a:rPr lang="en-US" dirty="0"/>
              <a:t>Allow the use of bulk or </a:t>
            </a:r>
            <a:r>
              <a:rPr lang="en-US" dirty="0" err="1"/>
              <a:t>scRNA</a:t>
            </a:r>
            <a:r>
              <a:rPr lang="en-US" dirty="0"/>
              <a:t>-seq data as the reference</a:t>
            </a:r>
          </a:p>
          <a:p>
            <a:r>
              <a:rPr lang="en-US" dirty="0"/>
              <a:t>Has a built-in reference from Human Primary Cell Atlas</a:t>
            </a:r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37A908-693C-D64B-9466-67D168DDD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99" y="932817"/>
            <a:ext cx="5725002" cy="14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3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E908C3A-C4CE-0045-BBC8-C0026EC5A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91" y="2186152"/>
            <a:ext cx="8080597" cy="4329394"/>
          </a:xfr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37A908-693C-D64B-9466-67D168DD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841" y="218114"/>
            <a:ext cx="5725002" cy="14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5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EFC4-7921-7542-8CF1-2973A287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code for </a:t>
            </a:r>
            <a:r>
              <a:rPr lang="en-US" dirty="0" err="1"/>
              <a:t>SingleR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8BBF5-EAE6-0049-978F-E09888534B7E}"/>
              </a:ext>
            </a:extLst>
          </p:cNvPr>
          <p:cNvSpPr txBox="1">
            <a:spLocks/>
          </p:cNvSpPr>
          <p:nvPr/>
        </p:nvSpPr>
        <p:spPr>
          <a:xfrm>
            <a:off x="914400" y="1802667"/>
            <a:ext cx="7772400" cy="4619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# use pre-built reference data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library(</a:t>
            </a:r>
            <a:r>
              <a:rPr lang="en-US" sz="1600" b="1" dirty="0" err="1">
                <a:latin typeface="Courier" pitchFamily="2" charset="0"/>
              </a:rPr>
              <a:t>celldex</a:t>
            </a:r>
            <a:r>
              <a:rPr lang="en-US" sz="1600" b="1" dirty="0">
                <a:latin typeface="Courier" pitchFamily="2" charset="0"/>
              </a:rPr>
              <a:t>) </a:t>
            </a: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hpca.se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HumanPrimaryCellAtlasData</a:t>
            </a:r>
            <a:r>
              <a:rPr lang="en-US" sz="1600" b="1" dirty="0"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library(</a:t>
            </a:r>
            <a:r>
              <a:rPr lang="en-US" sz="1600" b="1" dirty="0" err="1">
                <a:latin typeface="Courier" pitchFamily="2" charset="0"/>
              </a:rPr>
              <a:t>SingleR</a:t>
            </a:r>
            <a:r>
              <a:rPr lang="en-US" sz="1600" b="1" dirty="0">
                <a:latin typeface="Courier" pitchFamily="2" charset="0"/>
              </a:rPr>
              <a:t>) </a:t>
            </a:r>
          </a:p>
          <a:p>
            <a:pPr marL="0" indent="0">
              <a:buNone/>
            </a:pPr>
            <a:r>
              <a:rPr lang="en-US" sz="1600" b="1" dirty="0" err="1">
                <a:latin typeface="Courier" pitchFamily="2" charset="0"/>
              </a:rPr>
              <a:t>pred.hesc</a:t>
            </a:r>
            <a:r>
              <a:rPr lang="en-US" sz="1600" b="1" dirty="0">
                <a:latin typeface="Courier" pitchFamily="2" charset="0"/>
              </a:rPr>
              <a:t> &lt;- </a:t>
            </a:r>
            <a:r>
              <a:rPr lang="en-US" sz="1600" b="1" dirty="0" err="1">
                <a:latin typeface="Courier" pitchFamily="2" charset="0"/>
              </a:rPr>
              <a:t>SingleR</a:t>
            </a:r>
            <a:r>
              <a:rPr lang="en-US" sz="1600" b="1" dirty="0">
                <a:latin typeface="Courier" pitchFamily="2" charset="0"/>
              </a:rPr>
              <a:t>(test = </a:t>
            </a:r>
            <a:r>
              <a:rPr lang="en-US" sz="1600" b="1" dirty="0" err="1">
                <a:latin typeface="Courier" pitchFamily="2" charset="0"/>
              </a:rPr>
              <a:t>hESCs</a:t>
            </a:r>
            <a:r>
              <a:rPr lang="en-US" sz="1600" b="1" dirty="0">
                <a:latin typeface="Courier" pitchFamily="2" charset="0"/>
              </a:rPr>
              <a:t>, ref = </a:t>
            </a:r>
            <a:r>
              <a:rPr lang="en-US" sz="1600" b="1" dirty="0" err="1">
                <a:latin typeface="Courier" pitchFamily="2" charset="0"/>
              </a:rPr>
              <a:t>hpca.se</a:t>
            </a:r>
            <a:r>
              <a:rPr lang="en-US" sz="1600" b="1" dirty="0">
                <a:latin typeface="Courier" pitchFamily="2" charset="0"/>
              </a:rPr>
              <a:t>, </a:t>
            </a:r>
            <a:r>
              <a:rPr lang="en-US" sz="1600" b="1" dirty="0" err="1">
                <a:latin typeface="Courier" pitchFamily="2" charset="0"/>
              </a:rPr>
              <a:t>assay.type.test</a:t>
            </a:r>
            <a:r>
              <a:rPr lang="en-US" sz="1600" b="1" dirty="0">
                <a:latin typeface="Courier" pitchFamily="2" charset="0"/>
              </a:rPr>
              <a:t>=1, labels = </a:t>
            </a:r>
            <a:r>
              <a:rPr lang="en-US" sz="1600" b="1" dirty="0" err="1">
                <a:latin typeface="Courier" pitchFamily="2" charset="0"/>
              </a:rPr>
              <a:t>hpca.se$label.main</a:t>
            </a:r>
            <a:r>
              <a:rPr lang="en-US" sz="16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sz="16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" pitchFamily="2" charset="0"/>
              </a:rPr>
              <a:t># </a:t>
            </a:r>
            <a:r>
              <a:rPr lang="en-US" sz="1500" b="1" dirty="0">
                <a:latin typeface="Courier" pitchFamily="2" charset="0"/>
              </a:rPr>
              <a:t>build reference data by ourselves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# </a:t>
            </a:r>
            <a:r>
              <a:rPr lang="en-US" sz="1500" b="1" dirty="0" err="1">
                <a:latin typeface="Courier" pitchFamily="2" charset="0"/>
              </a:rPr>
              <a:t>SingleR</a:t>
            </a:r>
            <a:r>
              <a:rPr lang="en-US" sz="1500" b="1" dirty="0">
                <a:latin typeface="Courier" pitchFamily="2" charset="0"/>
              </a:rPr>
              <a:t>() expects reference datasets to be normalized and log-transformed. </a:t>
            </a:r>
          </a:p>
          <a:p>
            <a:pPr marL="0" indent="0">
              <a:buNone/>
            </a:pPr>
            <a:r>
              <a:rPr lang="en-US" sz="1500" b="1" dirty="0">
                <a:latin typeface="Courier" pitchFamily="2" charset="0"/>
              </a:rPr>
              <a:t>library(scuttle) </a:t>
            </a:r>
          </a:p>
          <a:p>
            <a:pPr marL="0" indent="0">
              <a:buNone/>
            </a:pPr>
            <a:r>
              <a:rPr lang="en-US" sz="1500" b="1" dirty="0" err="1">
                <a:latin typeface="Courier" pitchFamily="2" charset="0"/>
              </a:rPr>
              <a:t>sceM</a:t>
            </a:r>
            <a:r>
              <a:rPr lang="en-US" sz="1500" b="1" dirty="0">
                <a:latin typeface="Courier" pitchFamily="2" charset="0"/>
              </a:rPr>
              <a:t> &lt;- </a:t>
            </a:r>
            <a:r>
              <a:rPr lang="en-US" sz="1500" b="1" dirty="0" err="1">
                <a:latin typeface="Courier" pitchFamily="2" charset="0"/>
              </a:rPr>
              <a:t>logNormCounts</a:t>
            </a:r>
            <a:r>
              <a:rPr lang="en-US" sz="1500" b="1" dirty="0">
                <a:latin typeface="Courier" pitchFamily="2" charset="0"/>
              </a:rPr>
              <a:t>(</a:t>
            </a:r>
            <a:r>
              <a:rPr lang="en-US" sz="1500" b="1" dirty="0" err="1">
                <a:latin typeface="Courier" pitchFamily="2" charset="0"/>
              </a:rPr>
              <a:t>sceM</a:t>
            </a:r>
            <a:r>
              <a:rPr lang="en-US" sz="15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500" b="1" dirty="0" err="1">
                <a:latin typeface="Courier" pitchFamily="2" charset="0"/>
              </a:rPr>
              <a:t>sceG</a:t>
            </a:r>
            <a:r>
              <a:rPr lang="en-US" sz="1500" b="1" dirty="0">
                <a:latin typeface="Courier" pitchFamily="2" charset="0"/>
              </a:rPr>
              <a:t> &lt;- </a:t>
            </a:r>
            <a:r>
              <a:rPr lang="en-US" sz="1500" b="1" dirty="0" err="1">
                <a:latin typeface="Courier" pitchFamily="2" charset="0"/>
              </a:rPr>
              <a:t>sceG</a:t>
            </a:r>
            <a:r>
              <a:rPr lang="en-US" sz="1500" b="1" dirty="0">
                <a:latin typeface="Courier" pitchFamily="2" charset="0"/>
              </a:rPr>
              <a:t>[,</a:t>
            </a:r>
            <a:r>
              <a:rPr lang="en-US" sz="1500" b="1" dirty="0" err="1">
                <a:latin typeface="Courier" pitchFamily="2" charset="0"/>
              </a:rPr>
              <a:t>colSums</a:t>
            </a:r>
            <a:r>
              <a:rPr lang="en-US" sz="1500" b="1" dirty="0">
                <a:latin typeface="Courier" pitchFamily="2" charset="0"/>
              </a:rPr>
              <a:t>(counts(</a:t>
            </a:r>
            <a:r>
              <a:rPr lang="en-US" sz="1500" b="1" dirty="0" err="1">
                <a:latin typeface="Courier" pitchFamily="2" charset="0"/>
              </a:rPr>
              <a:t>sceG</a:t>
            </a:r>
            <a:r>
              <a:rPr lang="en-US" sz="1500" b="1" dirty="0">
                <a:latin typeface="Courier" pitchFamily="2" charset="0"/>
              </a:rPr>
              <a:t>)) &gt; 0] # Remove libraries with no counts. </a:t>
            </a:r>
            <a:r>
              <a:rPr lang="en-US" sz="1500" b="1" dirty="0" err="1">
                <a:latin typeface="Courier" pitchFamily="2" charset="0"/>
              </a:rPr>
              <a:t>sceG</a:t>
            </a:r>
            <a:r>
              <a:rPr lang="en-US" sz="1500" b="1" dirty="0">
                <a:latin typeface="Courier" pitchFamily="2" charset="0"/>
              </a:rPr>
              <a:t> &lt;- </a:t>
            </a:r>
            <a:r>
              <a:rPr lang="en-US" sz="1500" b="1" dirty="0" err="1">
                <a:latin typeface="Courier" pitchFamily="2" charset="0"/>
              </a:rPr>
              <a:t>logNormCounts</a:t>
            </a:r>
            <a:r>
              <a:rPr lang="en-US" sz="1500" b="1" dirty="0">
                <a:latin typeface="Courier" pitchFamily="2" charset="0"/>
              </a:rPr>
              <a:t>(</a:t>
            </a:r>
            <a:r>
              <a:rPr lang="en-US" sz="1500" b="1" dirty="0" err="1">
                <a:latin typeface="Courier" pitchFamily="2" charset="0"/>
              </a:rPr>
              <a:t>sceG</a:t>
            </a:r>
            <a:r>
              <a:rPr lang="en-US" sz="15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500" b="1" dirty="0" err="1">
                <a:latin typeface="Courier" pitchFamily="2" charset="0"/>
              </a:rPr>
              <a:t>pred.grun</a:t>
            </a:r>
            <a:r>
              <a:rPr lang="en-US" sz="1500" b="1" dirty="0">
                <a:latin typeface="Courier" pitchFamily="2" charset="0"/>
              </a:rPr>
              <a:t> &lt;- </a:t>
            </a:r>
            <a:r>
              <a:rPr lang="en-US" sz="1500" b="1" dirty="0" err="1">
                <a:latin typeface="Courier" pitchFamily="2" charset="0"/>
              </a:rPr>
              <a:t>SingleR</a:t>
            </a:r>
            <a:r>
              <a:rPr lang="en-US" sz="1500" b="1" dirty="0">
                <a:latin typeface="Courier" pitchFamily="2" charset="0"/>
              </a:rPr>
              <a:t>(test=</a:t>
            </a:r>
            <a:r>
              <a:rPr lang="en-US" sz="1500" b="1" dirty="0" err="1">
                <a:latin typeface="Courier" pitchFamily="2" charset="0"/>
              </a:rPr>
              <a:t>sceG</a:t>
            </a:r>
            <a:r>
              <a:rPr lang="en-US" sz="1500" b="1" dirty="0">
                <a:latin typeface="Courier" pitchFamily="2" charset="0"/>
              </a:rPr>
              <a:t>, ref=</a:t>
            </a:r>
            <a:r>
              <a:rPr lang="en-US" sz="1500" b="1" dirty="0" err="1">
                <a:latin typeface="Courier" pitchFamily="2" charset="0"/>
              </a:rPr>
              <a:t>sceM</a:t>
            </a:r>
            <a:r>
              <a:rPr lang="en-US" sz="1500" b="1" dirty="0">
                <a:latin typeface="Courier" pitchFamily="2" charset="0"/>
              </a:rPr>
              <a:t>, labels=</a:t>
            </a:r>
            <a:r>
              <a:rPr lang="en-US" sz="1500" b="1" dirty="0" err="1">
                <a:latin typeface="Courier" pitchFamily="2" charset="0"/>
              </a:rPr>
              <a:t>sceM$label</a:t>
            </a:r>
            <a:r>
              <a:rPr lang="en-US" sz="1500" b="1" dirty="0">
                <a:latin typeface="Courier" pitchFamily="2" charset="0"/>
              </a:rPr>
              <a:t>, </a:t>
            </a:r>
            <a:r>
              <a:rPr lang="en-US" sz="1500" b="1" dirty="0" err="1">
                <a:latin typeface="Courier" pitchFamily="2" charset="0"/>
              </a:rPr>
              <a:t>de.method</a:t>
            </a:r>
            <a:r>
              <a:rPr lang="en-US" sz="1500" b="1" dirty="0">
                <a:latin typeface="Courier" pitchFamily="2" charset="0"/>
              </a:rPr>
              <a:t>="</a:t>
            </a:r>
            <a:r>
              <a:rPr lang="en-US" sz="1500" b="1" dirty="0" err="1">
                <a:latin typeface="Courier" pitchFamily="2" charset="0"/>
              </a:rPr>
              <a:t>wilcox</a:t>
            </a:r>
            <a:r>
              <a:rPr lang="en-US" sz="1500" b="1" dirty="0">
                <a:latin typeface="Courier" pitchFamily="2" charset="0"/>
              </a:rPr>
              <a:t>") </a:t>
            </a:r>
          </a:p>
        </p:txBody>
      </p:sp>
    </p:spTree>
    <p:extLst>
      <p:ext uri="{BB962C8B-B14F-4D97-AF65-F5344CB8AC3E}">
        <p14:creationId xmlns:p14="http://schemas.microsoft.com/office/powerpoint/2010/main" val="202783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64A8-BAB9-BC48-83EF-B63FD42A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the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B9232-CF94-DC43-8927-C6A61CE0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6873"/>
            <a:ext cx="8505225" cy="32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02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5FE3E49-00B2-EA42-8274-90AB719F7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73" y="0"/>
            <a:ext cx="4485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65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92FC9-A1AB-7F4C-B691-719B2850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57" y="570642"/>
            <a:ext cx="8148386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47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2D9E-6831-8D43-90A0-32CE1955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 existing single cell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11B8-8FF6-F643-ABCA-D76B12FEA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from the original papers: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8E27FA4-55B5-384E-B4A1-33F76293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57" y="2133382"/>
            <a:ext cx="5338598" cy="1297337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228A64-E2B2-ED43-B5AD-8E18CB4B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6441"/>
            <a:ext cx="9144000" cy="1291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939A2-9416-B94F-B7F5-DF40B49EC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5257800"/>
            <a:ext cx="8775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7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2D9E-6831-8D43-90A0-32CE1955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 existing single cell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11B8-8FF6-F643-ABCA-D76B12FEA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Human</a:t>
            </a:r>
            <a:r>
              <a:rPr lang="zh-CN" altLang="en-US" sz="2400" dirty="0"/>
              <a:t> </a:t>
            </a:r>
            <a:r>
              <a:rPr lang="en-US" altLang="zh-CN" sz="2400" dirty="0"/>
              <a:t>cell atlas (https://</a:t>
            </a:r>
            <a:r>
              <a:rPr lang="en-US" altLang="zh-CN" sz="2400" dirty="0" err="1"/>
              <a:t>data.humancellatlas.org</a:t>
            </a:r>
            <a:r>
              <a:rPr lang="en-US" altLang="zh-CN" sz="2400" dirty="0"/>
              <a:t>/)</a:t>
            </a:r>
            <a:r>
              <a:rPr lang="en-US" sz="2400" dirty="0"/>
              <a:t>: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76D893-25B0-B342-84A0-55FA6140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11" y="2378478"/>
            <a:ext cx="6432263" cy="29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7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2D9E-6831-8D43-90A0-32CE1955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 existing single cell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11B8-8FF6-F643-ABCA-D76B12FEA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Human</a:t>
            </a:r>
            <a:r>
              <a:rPr lang="zh-CN" altLang="en-US" sz="2400" dirty="0"/>
              <a:t> </a:t>
            </a:r>
            <a:r>
              <a:rPr lang="en-US" altLang="zh-CN" sz="2400" dirty="0"/>
              <a:t>cell atlas (https://</a:t>
            </a:r>
            <a:r>
              <a:rPr lang="en-US" altLang="zh-CN" sz="2400" dirty="0" err="1"/>
              <a:t>data.humancellatlas.org</a:t>
            </a:r>
            <a:r>
              <a:rPr lang="en-US" altLang="zh-CN" sz="2400" dirty="0"/>
              <a:t>/)</a:t>
            </a:r>
            <a:r>
              <a:rPr lang="en-US" sz="2400" dirty="0"/>
              <a:t>: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48AEB5-9CD2-744D-8C51-4B03DB0F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326"/>
            <a:ext cx="8845640" cy="42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0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5CC-F3F3-794B-9C3B-AE4725051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567544"/>
            <a:ext cx="8404282" cy="5011386"/>
          </a:xfrm>
        </p:spPr>
        <p:txBody>
          <a:bodyPr>
            <a:normAutofit/>
          </a:bodyPr>
          <a:lstStyle/>
          <a:p>
            <a:r>
              <a:rPr lang="en-US" sz="2800" b="1" dirty="0"/>
              <a:t>Background</a:t>
            </a:r>
            <a:r>
              <a:rPr lang="en-US" sz="2400" b="1" dirty="0"/>
              <a:t> </a:t>
            </a:r>
          </a:p>
          <a:p>
            <a:pPr lvl="1"/>
            <a:r>
              <a:rPr lang="en-US" sz="2400" dirty="0"/>
              <a:t>Motivation </a:t>
            </a:r>
          </a:p>
          <a:p>
            <a:pPr lvl="1"/>
            <a:r>
              <a:rPr lang="en-US" sz="2400" dirty="0"/>
              <a:t>Assumptions and challenges</a:t>
            </a:r>
            <a:endParaRPr lang="en-US" sz="1600" dirty="0"/>
          </a:p>
          <a:p>
            <a:r>
              <a:rPr lang="en-US" sz="2800" b="1" dirty="0"/>
              <a:t>Cell type annotation</a:t>
            </a:r>
            <a:endParaRPr lang="en-US" sz="2400" b="1" dirty="0"/>
          </a:p>
          <a:p>
            <a:pPr lvl="1"/>
            <a:r>
              <a:rPr lang="en-US" sz="2400" dirty="0"/>
              <a:t>Existing methods</a:t>
            </a:r>
          </a:p>
          <a:p>
            <a:pPr lvl="1"/>
            <a:r>
              <a:rPr lang="en-US" sz="2400" dirty="0"/>
              <a:t>Performance comparisons and considerations</a:t>
            </a:r>
            <a:endParaRPr lang="en-US" sz="2000" dirty="0"/>
          </a:p>
          <a:p>
            <a:r>
              <a:rPr lang="en-US" sz="2800" b="1" dirty="0"/>
              <a:t>Obtain existing single cell datasets</a:t>
            </a:r>
          </a:p>
          <a:p>
            <a:r>
              <a:rPr lang="en-US" sz="2800" b="1" dirty="0"/>
              <a:t>Data integration</a:t>
            </a:r>
          </a:p>
          <a:p>
            <a:r>
              <a:rPr lang="en-US" sz="2800" b="1" dirty="0"/>
              <a:t>Future directions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AAE59-F511-7D48-993E-C96CF234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2185781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2D9E-6831-8D43-90A0-32CE1955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 existing single cell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11B8-8FF6-F643-ABCA-D76B12FEA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Website (e.g. </a:t>
            </a:r>
            <a:r>
              <a:rPr lang="en-US" sz="2000" dirty="0">
                <a:hlinkClick r:id="rId2"/>
              </a:rPr>
              <a:t>https://hemberg-lab.github.io/scRNA.seq.datasets/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8750E8-A922-2843-8C30-1C152ACDE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4821"/>
            <a:ext cx="8965301" cy="3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3F11-D7B3-A147-82D9-1B4D33F0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2D0B-8A1A-4F4B-A1AA-29C98E415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Integrate data from different platforms, conditions, species, etc.</a:t>
            </a:r>
          </a:p>
          <a:p>
            <a:r>
              <a:rPr lang="en-US" dirty="0"/>
              <a:t>Similar to batch effect correction, but could be more broad</a:t>
            </a:r>
          </a:p>
          <a:p>
            <a:r>
              <a:rPr lang="en-US" dirty="0"/>
              <a:t>Seurat V3: CCA (Cell, 2019)</a:t>
            </a:r>
          </a:p>
          <a:p>
            <a:r>
              <a:rPr lang="en-US" dirty="0"/>
              <a:t>LIGER: Non-negative matrix factorization (Cell, 2019)</a:t>
            </a:r>
          </a:p>
          <a:p>
            <a:r>
              <a:rPr lang="en-US" dirty="0"/>
              <a:t>Harmony: Shared embedding learning using a modified soft k-means (Nat Methods, 2019)</a:t>
            </a:r>
          </a:p>
          <a:p>
            <a:r>
              <a:rPr lang="en-US" dirty="0" err="1"/>
              <a:t>scAlign</a:t>
            </a:r>
            <a:r>
              <a:rPr lang="en-US" dirty="0"/>
              <a:t>: Shared embedding learning using revied autoencoder (Genome Biology, 2019)</a:t>
            </a:r>
          </a:p>
          <a:p>
            <a:r>
              <a:rPr lang="en-US" dirty="0" err="1"/>
              <a:t>scMC</a:t>
            </a:r>
            <a:r>
              <a:rPr lang="en-US" dirty="0"/>
              <a:t>: variance correction based on technical and biological variation (Genome Biology 2021)</a:t>
            </a:r>
          </a:p>
        </p:txBody>
      </p:sp>
    </p:spTree>
    <p:extLst>
      <p:ext uri="{BB962C8B-B14F-4D97-AF65-F5344CB8AC3E}">
        <p14:creationId xmlns:p14="http://schemas.microsoft.com/office/powerpoint/2010/main" val="4129687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37C2A84-9AF9-6D4F-9D3A-8A2CF213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7" y="198062"/>
            <a:ext cx="7447779" cy="273432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4DF9971-4A3A-7E45-934F-03DBE05AA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3155731"/>
            <a:ext cx="8376746" cy="317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D8B98-CB84-A74C-B820-5431AC0339C7}"/>
              </a:ext>
            </a:extLst>
          </p:cNvPr>
          <p:cNvSpPr txBox="1"/>
          <p:nvPr/>
        </p:nvSpPr>
        <p:spPr>
          <a:xfrm>
            <a:off x="189186" y="115614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5CB50-A648-6941-A6CD-19E4AF722FED}"/>
              </a:ext>
            </a:extLst>
          </p:cNvPr>
          <p:cNvSpPr txBox="1"/>
          <p:nvPr/>
        </p:nvSpPr>
        <p:spPr>
          <a:xfrm>
            <a:off x="189185" y="3017462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92AAF-98AC-6748-AB4B-22874C949816}"/>
              </a:ext>
            </a:extLst>
          </p:cNvPr>
          <p:cNvSpPr txBox="1"/>
          <p:nvPr/>
        </p:nvSpPr>
        <p:spPr>
          <a:xfrm>
            <a:off x="4572000" y="6581001"/>
            <a:ext cx="517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satijalab.org</a:t>
            </a:r>
            <a:r>
              <a:rPr lang="en-US" sz="1200" dirty="0"/>
              <a:t>/</a:t>
            </a:r>
            <a:r>
              <a:rPr lang="en-US" sz="1200" dirty="0" err="1"/>
              <a:t>seurat</a:t>
            </a:r>
            <a:r>
              <a:rPr lang="en-US" sz="1200" dirty="0"/>
              <a:t>/articles/</a:t>
            </a:r>
            <a:r>
              <a:rPr lang="en-US" sz="1200" dirty="0" err="1"/>
              <a:t>atacseq_integration_vignette.html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7984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F0FE-DA0B-3145-9EF4-032D606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Seurat V3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541ADB7-4AFC-6145-A8D2-32E47CEAC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917" y="1330179"/>
            <a:ext cx="5410117" cy="52531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1FFCE-AA5F-6C4B-9EAC-DA43838F0733}"/>
              </a:ext>
            </a:extLst>
          </p:cNvPr>
          <p:cNvSpPr txBox="1"/>
          <p:nvPr/>
        </p:nvSpPr>
        <p:spPr>
          <a:xfrm>
            <a:off x="7147034" y="6583362"/>
            <a:ext cx="357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Stuart et al. 2019, Cell</a:t>
            </a:r>
          </a:p>
        </p:txBody>
      </p:sp>
    </p:spTree>
    <p:extLst>
      <p:ext uri="{BB962C8B-B14F-4D97-AF65-F5344CB8AC3E}">
        <p14:creationId xmlns:p14="http://schemas.microsoft.com/office/powerpoint/2010/main" val="2371953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D01BBF-C725-BC48-9006-7FA0B4B8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179"/>
            <a:ext cx="9144000" cy="300013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CFD63AD-C23E-D74B-B2F1-6DF095AD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365" y="3712778"/>
            <a:ext cx="5037270" cy="3145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6056A-006E-9541-ABED-FE85E052AEC4}"/>
              </a:ext>
            </a:extLst>
          </p:cNvPr>
          <p:cNvSpPr txBox="1"/>
          <p:nvPr/>
        </p:nvSpPr>
        <p:spPr>
          <a:xfrm>
            <a:off x="6053959" y="6574906"/>
            <a:ext cx="357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Korsunsky</a:t>
            </a:r>
            <a:r>
              <a:rPr lang="en-US" sz="1600" dirty="0"/>
              <a:t> et al. 2019, Nat Methods</a:t>
            </a:r>
          </a:p>
        </p:txBody>
      </p:sp>
    </p:spTree>
    <p:extLst>
      <p:ext uri="{BB962C8B-B14F-4D97-AF65-F5344CB8AC3E}">
        <p14:creationId xmlns:p14="http://schemas.microsoft.com/office/powerpoint/2010/main" val="457728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F17D-E1B8-B14C-B291-7F5B1B73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</a:p>
        </p:txBody>
      </p:sp>
      <p:pic>
        <p:nvPicPr>
          <p:cNvPr id="5" name="Content Placeholder 4" descr="Chart, diagram, radar chart&#10;&#10;Description automatically generated">
            <a:extLst>
              <a:ext uri="{FF2B5EF4-FFF2-40B4-BE49-F238E27FC236}">
                <a16:creationId xmlns:a16="http://schemas.microsoft.com/office/drawing/2014/main" id="{107D1314-B1CC-5943-8FAB-99AF3D604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08213"/>
            <a:ext cx="8229600" cy="3109937"/>
          </a:xfrm>
        </p:spPr>
      </p:pic>
    </p:spTree>
    <p:extLst>
      <p:ext uri="{BB962C8B-B14F-4D97-AF65-F5344CB8AC3E}">
        <p14:creationId xmlns:p14="http://schemas.microsoft.com/office/powerpoint/2010/main" val="278616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DC91-F261-9E48-857A-9AA967F8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21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 </a:t>
            </a:r>
            <a:r>
              <a:rPr lang="en-US" b="1" dirty="0" err="1"/>
              <a:t>scRNA</a:t>
            </a:r>
            <a:r>
              <a:rPr lang="en-US" b="1" dirty="0"/>
              <a:t>-seq analysis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B8711-83DC-1F4C-BD98-02350D3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97" y="1307762"/>
            <a:ext cx="8204003" cy="4882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8F2252-1F8D-FA4B-B992-26B44DD35573}"/>
              </a:ext>
            </a:extLst>
          </p:cNvPr>
          <p:cNvSpPr txBox="1"/>
          <p:nvPr/>
        </p:nvSpPr>
        <p:spPr>
          <a:xfrm>
            <a:off x="5515443" y="6488668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Kiselev</a:t>
            </a:r>
            <a:r>
              <a:rPr lang="en-US" dirty="0"/>
              <a:t>  et al. (2019) Nat. Rev. Genet.</a:t>
            </a:r>
          </a:p>
        </p:txBody>
      </p:sp>
    </p:spTree>
    <p:extLst>
      <p:ext uri="{BB962C8B-B14F-4D97-AF65-F5344CB8AC3E}">
        <p14:creationId xmlns:p14="http://schemas.microsoft.com/office/powerpoint/2010/main" val="299777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384D-978A-7E42-BFA3-B0AA4D60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64EE-C35D-1D4F-9E78-16EE336B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Another paradigm to identify cell type.</a:t>
            </a:r>
          </a:p>
          <a:p>
            <a:pPr>
              <a:lnSpc>
                <a:spcPct val="120000"/>
              </a:lnSpc>
            </a:pPr>
            <a:r>
              <a:rPr lang="en-US" dirty="0"/>
              <a:t>Cell clustering (unsupervised):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Cluster cells to multiple clusters (unsupervised). then assign cell type for each cluster.  - laborious, lack of reproducibility</a:t>
            </a:r>
          </a:p>
          <a:p>
            <a:pPr>
              <a:lnSpc>
                <a:spcPct val="120000"/>
              </a:lnSpc>
            </a:pPr>
            <a:r>
              <a:rPr lang="en-US" dirty="0"/>
              <a:t>Cell type assignment (supervised):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Directly assign each cell to a cell type.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Requires some training data (supervised) or marker gene info.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Potentially work better for data from multiple samples.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incorporate the hierarchy in cell types.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Cannot identify new cell types (restricted to the known cell types in the reference).  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6C6F-F0E4-474B-9AA5-EF8815D3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12FF-72FC-E147-825A-A871E17DA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Require the input of marker gene information</a:t>
            </a:r>
          </a:p>
          <a:p>
            <a:pPr lvl="1"/>
            <a:r>
              <a:rPr lang="en-US" dirty="0" err="1"/>
              <a:t>DigitalCellSorter</a:t>
            </a:r>
            <a:r>
              <a:rPr lang="en-US" dirty="0"/>
              <a:t> (BMC </a:t>
            </a:r>
            <a:r>
              <a:rPr lang="en-US" dirty="0" err="1"/>
              <a:t>bioinfo</a:t>
            </a:r>
            <a:r>
              <a:rPr lang="en-US" dirty="0"/>
              <a:t>, 2019)</a:t>
            </a:r>
          </a:p>
          <a:p>
            <a:pPr lvl="1"/>
            <a:r>
              <a:rPr lang="en-US" dirty="0"/>
              <a:t>Garnett (Nature methods, 2019)</a:t>
            </a:r>
          </a:p>
          <a:p>
            <a:pPr lvl="1"/>
            <a:r>
              <a:rPr lang="en-US" dirty="0" err="1"/>
              <a:t>CellAssign</a:t>
            </a:r>
            <a:r>
              <a:rPr lang="en-US" dirty="0"/>
              <a:t> (Nature methods, 2019)</a:t>
            </a:r>
          </a:p>
          <a:p>
            <a:pPr lvl="1"/>
            <a:r>
              <a:rPr lang="en-US" dirty="0"/>
              <a:t>SCINA (Genes, 2019)</a:t>
            </a:r>
          </a:p>
          <a:p>
            <a:pPr lvl="1"/>
            <a:r>
              <a:rPr lang="en-US" dirty="0" err="1"/>
              <a:t>scSorter</a:t>
            </a:r>
            <a:r>
              <a:rPr lang="en-US" dirty="0"/>
              <a:t> (Genome Biology, 2021)</a:t>
            </a:r>
          </a:p>
          <a:p>
            <a:pPr>
              <a:lnSpc>
                <a:spcPct val="120000"/>
              </a:lnSpc>
            </a:pPr>
            <a:r>
              <a:rPr lang="en-US" dirty="0"/>
              <a:t>Pre-train a classifier using </a:t>
            </a:r>
            <a:r>
              <a:rPr lang="en-US" dirty="0" err="1"/>
              <a:t>scRNA</a:t>
            </a:r>
            <a:r>
              <a:rPr lang="en-US" dirty="0"/>
              <a:t>-seq training data with generic machine learning methods: SVM, LDA, RF, </a:t>
            </a:r>
            <a:r>
              <a:rPr lang="en-US" dirty="0" err="1"/>
              <a:t>kNN</a:t>
            </a:r>
            <a:r>
              <a:rPr lang="en-US" dirty="0"/>
              <a:t>, RF </a:t>
            </a:r>
          </a:p>
          <a:p>
            <a:pPr marL="914400" lvl="1" indent="-457200"/>
            <a:r>
              <a:rPr lang="en-US" dirty="0" err="1"/>
              <a:t>Scmap</a:t>
            </a:r>
            <a:r>
              <a:rPr lang="en-US" dirty="0"/>
              <a:t> (Nature methods, 2018)</a:t>
            </a:r>
          </a:p>
          <a:p>
            <a:pPr marL="914400" lvl="1" indent="-457200"/>
            <a:r>
              <a:rPr lang="en-US" dirty="0"/>
              <a:t>CHETAH (NAR, 2019)</a:t>
            </a:r>
          </a:p>
          <a:p>
            <a:pPr marL="914400" lvl="1" indent="-457200"/>
            <a:r>
              <a:rPr lang="en-US" dirty="0" err="1"/>
              <a:t>CaSTLe</a:t>
            </a:r>
            <a:r>
              <a:rPr lang="en-US" dirty="0"/>
              <a:t> (</a:t>
            </a:r>
            <a:r>
              <a:rPr lang="en-US" dirty="0" err="1"/>
              <a:t>PloS</a:t>
            </a:r>
            <a:r>
              <a:rPr lang="en-US" dirty="0"/>
              <a:t> One, 2018)</a:t>
            </a:r>
          </a:p>
          <a:p>
            <a:pPr marL="914400" lvl="1" indent="-457200"/>
            <a:r>
              <a:rPr lang="en-US" dirty="0" err="1"/>
              <a:t>scPred</a:t>
            </a:r>
            <a:r>
              <a:rPr lang="en-US" dirty="0"/>
              <a:t> (Genome Biology, 2019)</a:t>
            </a:r>
          </a:p>
        </p:txBody>
      </p:sp>
    </p:spTree>
    <p:extLst>
      <p:ext uri="{BB962C8B-B14F-4D97-AF65-F5344CB8AC3E}">
        <p14:creationId xmlns:p14="http://schemas.microsoft.com/office/powerpoint/2010/main" val="123452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6C6F-F0E4-474B-9AA5-EF8815D3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annotation</a:t>
            </a:r>
            <a:r>
              <a:rPr lang="zh-CN" altLang="en-US" dirty="0"/>
              <a:t> </a:t>
            </a:r>
            <a:r>
              <a:rPr lang="en-US" altLang="zh-CN" dirty="0"/>
              <a:t>(continue)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12FF-72FC-E147-825A-A871E17DA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514350" indent="-457200"/>
            <a:r>
              <a:rPr lang="en-US" dirty="0"/>
              <a:t>Use either </a:t>
            </a:r>
            <a:r>
              <a:rPr lang="en-US" dirty="0" err="1"/>
              <a:t>sc</a:t>
            </a:r>
            <a:r>
              <a:rPr lang="en-US" dirty="0"/>
              <a:t> or bulk RNA-seq as reference</a:t>
            </a:r>
          </a:p>
          <a:p>
            <a:pPr marL="914400" lvl="1" indent="-457200"/>
            <a:r>
              <a:rPr lang="en-US" dirty="0" err="1"/>
              <a:t>singleR</a:t>
            </a:r>
            <a:r>
              <a:rPr lang="en-US" dirty="0"/>
              <a:t> (Nat Immunol, 2019)</a:t>
            </a:r>
          </a:p>
          <a:p>
            <a:pPr marL="514350" indent="-457200"/>
            <a:r>
              <a:rPr lang="en-US" dirty="0"/>
              <a:t>A comparison paper: </a:t>
            </a:r>
            <a:r>
              <a:rPr lang="en-US" dirty="0" err="1"/>
              <a:t>Abdelaal</a:t>
            </a:r>
            <a:r>
              <a:rPr lang="en-US" dirty="0"/>
              <a:t> et al. (2019, GB)</a:t>
            </a:r>
          </a:p>
          <a:p>
            <a:pPr marL="514350" indent="-457200"/>
            <a:r>
              <a:rPr lang="en-US" dirty="0"/>
              <a:t>Annotation performance is a trade-off between accuracy and un-assigned rate</a:t>
            </a:r>
          </a:p>
        </p:txBody>
      </p:sp>
    </p:spTree>
    <p:extLst>
      <p:ext uri="{BB962C8B-B14F-4D97-AF65-F5344CB8AC3E}">
        <p14:creationId xmlns:p14="http://schemas.microsoft.com/office/powerpoint/2010/main" val="1978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553125E-705D-804D-AAC1-1E877BD9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119"/>
            <a:ext cx="9144000" cy="61657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BECA23-4231-8B41-AEEC-AE212A3154EE}"/>
              </a:ext>
            </a:extLst>
          </p:cNvPr>
          <p:cNvSpPr/>
          <p:nvPr/>
        </p:nvSpPr>
        <p:spPr>
          <a:xfrm>
            <a:off x="6789958" y="6519446"/>
            <a:ext cx="2354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457200"/>
            <a:r>
              <a:rPr lang="en-US" sz="1600" dirty="0" err="1"/>
              <a:t>Abdelaal</a:t>
            </a:r>
            <a:r>
              <a:rPr lang="en-US" sz="1600" dirty="0"/>
              <a:t> et al. (2019, GB)</a:t>
            </a:r>
          </a:p>
        </p:txBody>
      </p:sp>
    </p:spTree>
    <p:extLst>
      <p:ext uri="{BB962C8B-B14F-4D97-AF65-F5344CB8AC3E}">
        <p14:creationId xmlns:p14="http://schemas.microsoft.com/office/powerpoint/2010/main" val="309015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6C6F-F0E4-474B-9AA5-EF8815D3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12FF-72FC-E147-825A-A871E17DA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27" y="1417638"/>
            <a:ext cx="7919545" cy="50134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Require the input of marker gene information</a:t>
            </a:r>
          </a:p>
          <a:p>
            <a:pPr lvl="1"/>
            <a:r>
              <a:rPr lang="en-US" b="1" dirty="0"/>
              <a:t>Garnett</a:t>
            </a:r>
            <a:r>
              <a:rPr lang="en-US" dirty="0"/>
              <a:t> (Nature methods, 2019)</a:t>
            </a:r>
          </a:p>
          <a:p>
            <a:pPr lvl="1"/>
            <a:r>
              <a:rPr lang="en-US" b="1" dirty="0" err="1"/>
              <a:t>scSorter</a:t>
            </a:r>
            <a:r>
              <a:rPr lang="en-US" dirty="0"/>
              <a:t> (Genome Biology, 2021)</a:t>
            </a:r>
          </a:p>
          <a:p>
            <a:pPr>
              <a:lnSpc>
                <a:spcPct val="120000"/>
              </a:lnSpc>
            </a:pPr>
            <a:r>
              <a:rPr lang="en-US" dirty="0"/>
              <a:t>Pre-train a classifier using </a:t>
            </a:r>
            <a:r>
              <a:rPr lang="en-US" dirty="0" err="1"/>
              <a:t>scRNA</a:t>
            </a:r>
            <a:r>
              <a:rPr lang="en-US" dirty="0"/>
              <a:t>-seq training data with generic machine learning methods: SVM, LDA, RF, </a:t>
            </a:r>
            <a:r>
              <a:rPr lang="en-US" dirty="0" err="1"/>
              <a:t>kNN</a:t>
            </a:r>
            <a:r>
              <a:rPr lang="en-US" dirty="0"/>
              <a:t>, RF</a:t>
            </a:r>
          </a:p>
          <a:p>
            <a:pPr marL="914400" lvl="1" indent="-457200"/>
            <a:r>
              <a:rPr lang="en-US" b="1" dirty="0" err="1"/>
              <a:t>Scmap</a:t>
            </a:r>
            <a:r>
              <a:rPr lang="en-US" dirty="0"/>
              <a:t> (Nature methods, 2018)</a:t>
            </a:r>
          </a:p>
          <a:p>
            <a:pPr marL="914400" lvl="1" indent="-457200"/>
            <a:r>
              <a:rPr lang="en-US" b="1" dirty="0"/>
              <a:t>CHETAH</a:t>
            </a:r>
            <a:r>
              <a:rPr lang="en-US" dirty="0"/>
              <a:t> (NAR, 2019)</a:t>
            </a:r>
          </a:p>
          <a:p>
            <a:pPr marL="514350" indent="-457200"/>
            <a:r>
              <a:rPr lang="en-US" dirty="0"/>
              <a:t>Use either </a:t>
            </a:r>
            <a:r>
              <a:rPr lang="en-US" dirty="0" err="1"/>
              <a:t>sc</a:t>
            </a:r>
            <a:r>
              <a:rPr lang="en-US" dirty="0"/>
              <a:t> or bulk RNA-seq as reference</a:t>
            </a:r>
          </a:p>
          <a:p>
            <a:pPr marL="914400" lvl="1" indent="-457200"/>
            <a:r>
              <a:rPr lang="en-US" b="1" dirty="0" err="1"/>
              <a:t>singleR</a:t>
            </a:r>
            <a:r>
              <a:rPr lang="en-US" dirty="0"/>
              <a:t> (Nat Immunol, 2019)</a:t>
            </a:r>
          </a:p>
        </p:txBody>
      </p:sp>
    </p:spTree>
    <p:extLst>
      <p:ext uri="{BB962C8B-B14F-4D97-AF65-F5344CB8AC3E}">
        <p14:creationId xmlns:p14="http://schemas.microsoft.com/office/powerpoint/2010/main" val="1751662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30718</TotalTime>
  <Words>1505</Words>
  <Application>Microsoft Macintosh PowerPoint</Application>
  <PresentationFormat>On-screen Show (4:3)</PresentationFormat>
  <Paragraphs>178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Courier</vt:lpstr>
      <vt:lpstr>Office Theme</vt:lpstr>
      <vt:lpstr>Analysis of single-cell RNA-seq data (IV)</vt:lpstr>
      <vt:lpstr>Course outline</vt:lpstr>
      <vt:lpstr>Outline for this session</vt:lpstr>
      <vt:lpstr>Example scRNA-seq analysis workflow</vt:lpstr>
      <vt:lpstr>Motivation</vt:lpstr>
      <vt:lpstr>Cell type annotation</vt:lpstr>
      <vt:lpstr>Cell type annotation (continue)</vt:lpstr>
      <vt:lpstr>PowerPoint Presentation</vt:lpstr>
      <vt:lpstr>Cell type annotation</vt:lpstr>
      <vt:lpstr>Garnett</vt:lpstr>
      <vt:lpstr>Garnett</vt:lpstr>
      <vt:lpstr>PowerPoint Presentation</vt:lpstr>
      <vt:lpstr>Example code for Garnett</vt:lpstr>
      <vt:lpstr>scSorter</vt:lpstr>
      <vt:lpstr>scmap</vt:lpstr>
      <vt:lpstr>scmap</vt:lpstr>
      <vt:lpstr>Example code for scmap</vt:lpstr>
      <vt:lpstr>CHETAH</vt:lpstr>
      <vt:lpstr>CHETAH</vt:lpstr>
      <vt:lpstr>Example code for CHETAH</vt:lpstr>
      <vt:lpstr>PowerPoint Presentation</vt:lpstr>
      <vt:lpstr>PowerPoint Presentation</vt:lpstr>
      <vt:lpstr>Example code for SingleR</vt:lpstr>
      <vt:lpstr>Comparison of the methods</vt:lpstr>
      <vt:lpstr>PowerPoint Presentation</vt:lpstr>
      <vt:lpstr>PowerPoint Presentation</vt:lpstr>
      <vt:lpstr>Obtain existing single cell datasets</vt:lpstr>
      <vt:lpstr>Obtain existing single cell datasets</vt:lpstr>
      <vt:lpstr>Obtain existing single cell datasets</vt:lpstr>
      <vt:lpstr>Obtain existing single cell datasets</vt:lpstr>
      <vt:lpstr>Data integration</vt:lpstr>
      <vt:lpstr>PowerPoint Presentation</vt:lpstr>
      <vt:lpstr>Seurat V3</vt:lpstr>
      <vt:lpstr>PowerPoint Presentation</vt:lpstr>
      <vt:lpstr>Harmony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Single-cell sequencing</dc:title>
  <dc:creator/>
  <cp:lastModifiedBy>Li,Ziyi</cp:lastModifiedBy>
  <cp:revision>305</cp:revision>
  <cp:lastPrinted>2016-10-17T02:22:10Z</cp:lastPrinted>
  <dcterms:created xsi:type="dcterms:W3CDTF">2016-09-28T16:50:08Z</dcterms:created>
  <dcterms:modified xsi:type="dcterms:W3CDTF">2021-03-06T21:01:38Z</dcterms:modified>
</cp:coreProperties>
</file>